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11CCB6-24B2-4E2A-8B0E-BEDA8EAD17E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4181129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1CCB6-24B2-4E2A-8B0E-BEDA8EAD17E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3540276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1CCB6-24B2-4E2A-8B0E-BEDA8EAD17E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1230251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11CCB6-24B2-4E2A-8B0E-BEDA8EAD17E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165146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11CCB6-24B2-4E2A-8B0E-BEDA8EAD17E8}" type="datetimeFigureOut">
              <a:rPr lang="en-US" smtClean="0"/>
              <a:t>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494646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11CCB6-24B2-4E2A-8B0E-BEDA8EAD17E8}" type="datetimeFigureOut">
              <a:rPr lang="en-US" smtClean="0"/>
              <a:t>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2157381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11CCB6-24B2-4E2A-8B0E-BEDA8EAD17E8}" type="datetimeFigureOut">
              <a:rPr lang="en-US" smtClean="0"/>
              <a:t>2/6/2014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3051603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11CCB6-24B2-4E2A-8B0E-BEDA8EAD17E8}" type="datetimeFigureOut">
              <a:rPr lang="en-US" smtClean="0"/>
              <a:t>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1370998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11CCB6-24B2-4E2A-8B0E-BEDA8EAD17E8}" type="datetimeFigureOut">
              <a:rPr lang="en-US" smtClean="0"/>
              <a:t>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3970987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11CCB6-24B2-4E2A-8B0E-BEDA8EAD17E8}" type="datetimeFigureOut">
              <a:rPr lang="en-US" smtClean="0"/>
              <a:t>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642266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11CCB6-24B2-4E2A-8B0E-BEDA8EAD17E8}" type="datetimeFigureOut">
              <a:rPr lang="en-US" smtClean="0"/>
              <a:t>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17D751-1D84-4390-AA53-B71A7C99967B}" type="slidenum">
              <a:rPr lang="en-US" smtClean="0"/>
              <a:t>‹#›</a:t>
            </a:fld>
            <a:endParaRPr lang="en-US"/>
          </a:p>
        </p:txBody>
      </p:sp>
    </p:spTree>
    <p:extLst>
      <p:ext uri="{BB962C8B-B14F-4D97-AF65-F5344CB8AC3E}">
        <p14:creationId xmlns:p14="http://schemas.microsoft.com/office/powerpoint/2010/main" val="145601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11CCB6-24B2-4E2A-8B0E-BEDA8EAD17E8}" type="datetimeFigureOut">
              <a:rPr lang="en-US" smtClean="0"/>
              <a:t>2/6/2014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7D751-1D84-4390-AA53-B71A7C99967B}" type="slidenum">
              <a:rPr lang="en-US" smtClean="0"/>
              <a:t>‹#›</a:t>
            </a:fld>
            <a:endParaRPr lang="en-US"/>
          </a:p>
        </p:txBody>
      </p:sp>
    </p:spTree>
    <p:extLst>
      <p:ext uri="{BB962C8B-B14F-4D97-AF65-F5344CB8AC3E}">
        <p14:creationId xmlns:p14="http://schemas.microsoft.com/office/powerpoint/2010/main" val="1603519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UNIVERSITY OF LUSAKA</a:t>
            </a:r>
            <a:br>
              <a:rPr lang="en-US" b="1" dirty="0" smtClean="0"/>
            </a:br>
            <a:r>
              <a:rPr lang="en-US" b="1" dirty="0" smtClean="0"/>
              <a:t>SCHOOL OF LAW</a:t>
            </a:r>
            <a:endParaRPr lang="en-US" b="1"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2.1: COPYRIGHT AND RELATED RIGHTS </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322845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fontScale="92500"/>
          </a:bodyPr>
          <a:lstStyle/>
          <a:p>
            <a:pPr algn="just"/>
            <a:r>
              <a:rPr lang="en-GB" b="1" dirty="0"/>
              <a:t>There are two types of rights under copyright namely economic and moral rights. </a:t>
            </a:r>
            <a:endParaRPr lang="en-GB" b="1" dirty="0" smtClean="0"/>
          </a:p>
          <a:p>
            <a:pPr algn="just"/>
            <a:r>
              <a:rPr lang="en-GB" dirty="0" smtClean="0"/>
              <a:t>Whilst </a:t>
            </a:r>
            <a:r>
              <a:rPr lang="en-GB" b="1" u="sng" dirty="0"/>
              <a:t>economic rights</a:t>
            </a:r>
            <a:r>
              <a:rPr lang="en-GB" b="1" dirty="0"/>
              <a:t>, such as reproduction and translation, allow the owner of the rights to derive financial reward from the use of his works by others, </a:t>
            </a:r>
            <a:r>
              <a:rPr lang="en-GB" b="1" u="sng" dirty="0"/>
              <a:t>moral rights</a:t>
            </a:r>
            <a:r>
              <a:rPr lang="en-GB" b="1" dirty="0"/>
              <a:t>, such as the right to be identified as the author of a work, allow the author to take certain actions to preserve the personal link between him and the work.</a:t>
            </a:r>
            <a:endParaRPr lang="en-US" b="1" dirty="0"/>
          </a:p>
          <a:p>
            <a:pPr algn="just"/>
            <a:endParaRPr lang="en-US" dirty="0"/>
          </a:p>
        </p:txBody>
      </p:sp>
    </p:spTree>
    <p:extLst>
      <p:ext uri="{BB962C8B-B14F-4D97-AF65-F5344CB8AC3E}">
        <p14:creationId xmlns:p14="http://schemas.microsoft.com/office/powerpoint/2010/main" val="2513934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History of Copyright</a:t>
            </a:r>
            <a:endParaRPr lang="en-US" b="1" dirty="0"/>
          </a:p>
        </p:txBody>
      </p:sp>
      <p:sp>
        <p:nvSpPr>
          <p:cNvPr id="3" name="Content Placeholder 2"/>
          <p:cNvSpPr>
            <a:spLocks noGrp="1"/>
          </p:cNvSpPr>
          <p:nvPr>
            <p:ph idx="1"/>
          </p:nvPr>
        </p:nvSpPr>
        <p:spPr/>
        <p:txBody>
          <a:bodyPr/>
          <a:lstStyle/>
          <a:p>
            <a:pPr algn="just"/>
            <a:r>
              <a:rPr lang="en-US" dirty="0" smtClean="0"/>
              <a:t>Copyright law in Zambia has a long history and traces its origin from Copyright Law of its colonial master the United Kingdom.</a:t>
            </a:r>
          </a:p>
          <a:p>
            <a:pPr algn="just"/>
            <a:endParaRPr lang="en-US" dirty="0"/>
          </a:p>
        </p:txBody>
      </p:sp>
    </p:spTree>
    <p:extLst>
      <p:ext uri="{BB962C8B-B14F-4D97-AF65-F5344CB8AC3E}">
        <p14:creationId xmlns:p14="http://schemas.microsoft.com/office/powerpoint/2010/main" val="14324433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History of Copyright</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Statute of </a:t>
            </a:r>
            <a:r>
              <a:rPr lang="en-GB" b="1" dirty="0" smtClean="0"/>
              <a:t>Anne</a:t>
            </a:r>
            <a:endParaRPr lang="en-US" dirty="0"/>
          </a:p>
          <a:p>
            <a:pPr algn="just"/>
            <a:r>
              <a:rPr lang="en-GB" dirty="0"/>
              <a:t>The 1709 Statute of Anne which was passed into law on April 10, 1710, for the first time, provided for the protection of copyright in books and other writings by an Act of Parliament. </a:t>
            </a:r>
            <a:endParaRPr lang="en-GB" dirty="0" smtClean="0"/>
          </a:p>
          <a:p>
            <a:pPr algn="just"/>
            <a:r>
              <a:rPr lang="en-GB" b="1" dirty="0" smtClean="0"/>
              <a:t>The </a:t>
            </a:r>
            <a:r>
              <a:rPr lang="en-GB" b="1" dirty="0"/>
              <a:t>Statute of Anne as the first Copyright Act in the world to deal with copyright, introduced two new concepts namely the author being the owner of copyright and the principle of a fixed term of protection for published works</a:t>
            </a:r>
            <a:r>
              <a:rPr lang="en-GB" dirty="0"/>
              <a:t>. </a:t>
            </a:r>
            <a:endParaRPr lang="en-GB" dirty="0" smtClean="0"/>
          </a:p>
          <a:p>
            <a:pPr algn="just"/>
            <a:r>
              <a:rPr lang="en-GB" dirty="0" smtClean="0"/>
              <a:t>The </a:t>
            </a:r>
            <a:r>
              <a:rPr lang="en-GB" dirty="0"/>
              <a:t>Act also brought about the depositing of nine copies of a book to certain libraries throughout the country. </a:t>
            </a:r>
            <a:endParaRPr lang="en-US" dirty="0"/>
          </a:p>
          <a:p>
            <a:pPr algn="just"/>
            <a:endParaRPr lang="en-US" dirty="0"/>
          </a:p>
        </p:txBody>
      </p:sp>
    </p:spTree>
    <p:extLst>
      <p:ext uri="{BB962C8B-B14F-4D97-AF65-F5344CB8AC3E}">
        <p14:creationId xmlns:p14="http://schemas.microsoft.com/office/powerpoint/2010/main" val="3438166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History of Copyright</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International Copyright Act </a:t>
            </a:r>
            <a:r>
              <a:rPr lang="en-GB" b="1" dirty="0" smtClean="0"/>
              <a:t>1884</a:t>
            </a:r>
            <a:endParaRPr lang="en-US" dirty="0"/>
          </a:p>
          <a:p>
            <a:pPr algn="just"/>
            <a:r>
              <a:rPr lang="en-GB" dirty="0"/>
              <a:t>In order to prevent the reprinting of the United Kingdom’s copyright works which were in demand and being reprinted in large numbers around the world without the consent of the authors, the United Kingdom Parliament passed the International Copyright Act of 1844. </a:t>
            </a:r>
            <a:endParaRPr lang="en-GB" dirty="0" smtClean="0"/>
          </a:p>
          <a:p>
            <a:pPr algn="just"/>
            <a:r>
              <a:rPr lang="en-GB" dirty="0" smtClean="0"/>
              <a:t>The </a:t>
            </a:r>
            <a:r>
              <a:rPr lang="en-GB" dirty="0"/>
              <a:t>International Copyright Act established a system under which foreign authors would be entitled to protection under English copyright law if English authors were protected by the copyright laws of that author’s country.  Through this way, the U.K. began to establish a network of bilateral agreements protecting the copyright of its authors in foreign jurisdictions.   </a:t>
            </a:r>
            <a:endParaRPr lang="en-US" dirty="0"/>
          </a:p>
          <a:p>
            <a:pPr algn="just"/>
            <a:endParaRPr lang="en-US" dirty="0"/>
          </a:p>
        </p:txBody>
      </p:sp>
    </p:spTree>
    <p:extLst>
      <p:ext uri="{BB962C8B-B14F-4D97-AF65-F5344CB8AC3E}">
        <p14:creationId xmlns:p14="http://schemas.microsoft.com/office/powerpoint/2010/main" val="853565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History of Copyright</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GB" b="1" dirty="0"/>
              <a:t>The Berne Convention for Protection of Literary and Artistic Works </a:t>
            </a:r>
            <a:r>
              <a:rPr lang="en-GB" b="1" dirty="0" smtClean="0"/>
              <a:t>1886</a:t>
            </a:r>
            <a:endParaRPr lang="en-US" dirty="0"/>
          </a:p>
          <a:p>
            <a:pPr algn="just"/>
            <a:r>
              <a:rPr lang="en-GB" dirty="0"/>
              <a:t>In 1878 the International literary Association was created. Its 1883 meeting in Berne produced a draft International Copyright Agreement. </a:t>
            </a:r>
            <a:endParaRPr lang="en-GB" dirty="0" smtClean="0"/>
          </a:p>
          <a:p>
            <a:pPr algn="just"/>
            <a:r>
              <a:rPr lang="en-GB" dirty="0" smtClean="0"/>
              <a:t>The </a:t>
            </a:r>
            <a:r>
              <a:rPr lang="en-GB" dirty="0"/>
              <a:t>1883 Berne meeting was followed by a convention in Berne in 1886 which adopted the international convention on copyright called the Berne Convention for the Protection of Literary and Artistic Works, 1886.  Under the Berne Convention, member countries were required to provide the same protection to authors from other member countries as it provided to its own authors and also put in place certain minimum levels of copyright protection, including fixing the period of copyright protection at the life of the author plus 50 years. </a:t>
            </a:r>
            <a:endParaRPr lang="en-US" dirty="0"/>
          </a:p>
          <a:p>
            <a:pPr algn="just"/>
            <a:endParaRPr lang="en-US" dirty="0"/>
          </a:p>
        </p:txBody>
      </p:sp>
    </p:spTree>
    <p:extLst>
      <p:ext uri="{BB962C8B-B14F-4D97-AF65-F5344CB8AC3E}">
        <p14:creationId xmlns:p14="http://schemas.microsoft.com/office/powerpoint/2010/main" val="4097920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History of Copyright</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Copyright Act </a:t>
            </a:r>
            <a:r>
              <a:rPr lang="en-GB" b="1" dirty="0" smtClean="0"/>
              <a:t>1911</a:t>
            </a:r>
            <a:endParaRPr lang="en-US" dirty="0"/>
          </a:p>
          <a:p>
            <a:pPr algn="just"/>
            <a:r>
              <a:rPr lang="en-GB" dirty="0"/>
              <a:t>On July 1, 1912 the Copyright Act of 1911 came into force. </a:t>
            </a:r>
            <a:endParaRPr lang="en-GB" dirty="0" smtClean="0"/>
          </a:p>
          <a:p>
            <a:pPr algn="just"/>
            <a:r>
              <a:rPr lang="en-GB" dirty="0" smtClean="0"/>
              <a:t>The </a:t>
            </a:r>
            <a:r>
              <a:rPr lang="en-GB" dirty="0"/>
              <a:t>1911 Copyright Act introduced a number of major changes to the United Kingdom copyright law, which were influenced by the Berlin revision of the Berne Convention. </a:t>
            </a:r>
            <a:endParaRPr lang="en-GB" dirty="0" smtClean="0"/>
          </a:p>
          <a:p>
            <a:pPr algn="just"/>
            <a:r>
              <a:rPr lang="en-GB" b="1" dirty="0"/>
              <a:t>Copyright Act of 1911 formed the basis of the copyright Act law throughout the British Empire and accounts for the similarities in copyright law between the United Kingdom and countries such as </a:t>
            </a:r>
            <a:r>
              <a:rPr lang="en-GB" b="1" dirty="0" smtClean="0"/>
              <a:t>Zambia.</a:t>
            </a:r>
            <a:endParaRPr lang="en-US" b="1" dirty="0"/>
          </a:p>
          <a:p>
            <a:pPr algn="just"/>
            <a:endParaRPr lang="en-US" dirty="0"/>
          </a:p>
        </p:txBody>
      </p:sp>
    </p:spTree>
    <p:extLst>
      <p:ext uri="{BB962C8B-B14F-4D97-AF65-F5344CB8AC3E}">
        <p14:creationId xmlns:p14="http://schemas.microsoft.com/office/powerpoint/2010/main" val="2056690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History of Copyright</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Copyright Act </a:t>
            </a:r>
            <a:r>
              <a:rPr lang="en-GB" b="1" dirty="0" smtClean="0"/>
              <a:t>1956</a:t>
            </a:r>
            <a:endParaRPr lang="en-US" dirty="0"/>
          </a:p>
          <a:p>
            <a:pPr algn="just"/>
            <a:r>
              <a:rPr lang="en-GB" dirty="0"/>
              <a:t>The Copyright Act 1956 came into force on June 1, 1957.  It took into account further amendments to the Berne Convention and the United Kingdom’s accession to the Universal Copyright Convention. </a:t>
            </a:r>
            <a:endParaRPr lang="en-GB" dirty="0" smtClean="0"/>
          </a:p>
          <a:p>
            <a:pPr algn="just"/>
            <a:r>
              <a:rPr lang="en-GB" dirty="0" smtClean="0"/>
              <a:t>Others </a:t>
            </a:r>
            <a:r>
              <a:rPr lang="en-GB" dirty="0"/>
              <a:t>amendments included cinematograph films, broadcasts and typographical arrangement of published editions. The Performing Right Tribunal, the Predecessor of the current Copyright tribunal was also established. </a:t>
            </a:r>
            <a:endParaRPr lang="en-US" dirty="0"/>
          </a:p>
        </p:txBody>
      </p:sp>
    </p:spTree>
    <p:extLst>
      <p:ext uri="{BB962C8B-B14F-4D97-AF65-F5344CB8AC3E}">
        <p14:creationId xmlns:p14="http://schemas.microsoft.com/office/powerpoint/2010/main" val="421353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History of Copyright</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Copyright Act </a:t>
            </a:r>
            <a:r>
              <a:rPr lang="en-GB" b="1" dirty="0" smtClean="0"/>
              <a:t>1994</a:t>
            </a:r>
            <a:endParaRPr lang="en-US" dirty="0"/>
          </a:p>
          <a:p>
            <a:pPr algn="just"/>
            <a:r>
              <a:rPr lang="en-GB" dirty="0"/>
              <a:t>On December 31, 1994 Copyright and Performance Rights Act, chapter 406 of the Laws of Zambia entered into force. </a:t>
            </a:r>
            <a:endParaRPr lang="en-GB" dirty="0" smtClean="0"/>
          </a:p>
          <a:p>
            <a:pPr algn="just"/>
            <a:r>
              <a:rPr lang="en-GB" dirty="0" smtClean="0"/>
              <a:t>The </a:t>
            </a:r>
            <a:r>
              <a:rPr lang="en-GB" dirty="0"/>
              <a:t>Act provides for copyright protection in literary, dramatic, musical, artistic works, computer programmes, </a:t>
            </a:r>
            <a:r>
              <a:rPr lang="en-GB" dirty="0" err="1"/>
              <a:t>audiovisual</a:t>
            </a:r>
            <a:r>
              <a:rPr lang="en-GB" dirty="0"/>
              <a:t> works, sound recordings, broadcasts and cable programmes. It also provides for the rights of performers and the repeal the Copyright Act of 1971.</a:t>
            </a:r>
            <a:endParaRPr lang="en-US" dirty="0"/>
          </a:p>
          <a:p>
            <a:pPr algn="just"/>
            <a:endParaRPr lang="en-US" dirty="0"/>
          </a:p>
        </p:txBody>
      </p:sp>
    </p:spTree>
    <p:extLst>
      <p:ext uri="{BB962C8B-B14F-4D97-AF65-F5344CB8AC3E}">
        <p14:creationId xmlns:p14="http://schemas.microsoft.com/office/powerpoint/2010/main" val="1926796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Copyright Protection</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r>
              <a:rPr lang="en-GB" dirty="0"/>
              <a:t>Protection of copyright and related rights protection is justified under the following reasons which include</a:t>
            </a:r>
            <a:r>
              <a:rPr lang="en-GB" dirty="0" smtClean="0"/>
              <a:t>:</a:t>
            </a:r>
            <a:endParaRPr lang="en-US" dirty="0"/>
          </a:p>
          <a:p>
            <a:pPr lvl="0"/>
            <a:r>
              <a:rPr lang="en-GB" b="1" dirty="0" smtClean="0"/>
              <a:t>(a) Creative </a:t>
            </a:r>
            <a:r>
              <a:rPr lang="en-GB" b="1" dirty="0"/>
              <a:t>Incentive </a:t>
            </a:r>
            <a:endParaRPr lang="en-GB" b="1" dirty="0" smtClean="0"/>
          </a:p>
          <a:p>
            <a:r>
              <a:rPr lang="en-GB" b="1" dirty="0" smtClean="0"/>
              <a:t>(b) Reward </a:t>
            </a:r>
            <a:r>
              <a:rPr lang="en-GB" b="1" dirty="0"/>
              <a:t>for </a:t>
            </a:r>
            <a:r>
              <a:rPr lang="en-GB" b="1" dirty="0" smtClean="0"/>
              <a:t>labour</a:t>
            </a:r>
          </a:p>
          <a:p>
            <a:pPr lvl="0"/>
            <a:r>
              <a:rPr lang="en-GB" b="1" dirty="0" smtClean="0"/>
              <a:t>(c) Encouragement </a:t>
            </a:r>
            <a:r>
              <a:rPr lang="en-GB" b="1" dirty="0"/>
              <a:t>of </a:t>
            </a:r>
            <a:r>
              <a:rPr lang="en-GB" b="1" dirty="0" smtClean="0"/>
              <a:t>Learning</a:t>
            </a:r>
          </a:p>
          <a:p>
            <a:r>
              <a:rPr lang="en-GB" b="1" dirty="0" smtClean="0"/>
              <a:t>(d) Promotion </a:t>
            </a:r>
            <a:r>
              <a:rPr lang="en-GB" b="1" dirty="0"/>
              <a:t>of the </a:t>
            </a:r>
            <a:r>
              <a:rPr lang="en-GB" b="1" dirty="0" smtClean="0"/>
              <a:t>Economy</a:t>
            </a:r>
          </a:p>
          <a:p>
            <a:pPr lvl="0"/>
            <a:r>
              <a:rPr lang="en-GB" b="1" dirty="0" smtClean="0"/>
              <a:t>(e) Cultural Importance</a:t>
            </a:r>
          </a:p>
          <a:p>
            <a:r>
              <a:rPr lang="en-GB" b="1" dirty="0" smtClean="0"/>
              <a:t>(f) Protection </a:t>
            </a:r>
            <a:r>
              <a:rPr lang="en-GB" b="1" dirty="0"/>
              <a:t>of Human </a:t>
            </a:r>
            <a:r>
              <a:rPr lang="en-GB" b="1" dirty="0" smtClean="0"/>
              <a:t>Rights (Art. 27 HDHR)</a:t>
            </a:r>
          </a:p>
          <a:p>
            <a:pPr lvl="0"/>
            <a:r>
              <a:rPr lang="en-GB" b="1" dirty="0" smtClean="0"/>
              <a:t>(g) Prevention </a:t>
            </a:r>
            <a:r>
              <a:rPr lang="en-GB" b="1" dirty="0"/>
              <a:t>of Piracy and </a:t>
            </a:r>
            <a:r>
              <a:rPr lang="en-GB" b="1" dirty="0" smtClean="0"/>
              <a:t>Counterfeit</a:t>
            </a:r>
          </a:p>
          <a:p>
            <a:pPr lvl="0"/>
            <a:r>
              <a:rPr lang="en-GB" sz="2800" dirty="0" smtClean="0"/>
              <a:t>(see </a:t>
            </a:r>
            <a:r>
              <a:rPr lang="en-GB" sz="2800" dirty="0" err="1" smtClean="0"/>
              <a:t>Mr.</a:t>
            </a:r>
            <a:r>
              <a:rPr lang="en-GB" sz="2800" dirty="0" smtClean="0"/>
              <a:t> </a:t>
            </a:r>
            <a:r>
              <a:rPr lang="en-GB" sz="2800" dirty="0" err="1" smtClean="0"/>
              <a:t>Kanja’s</a:t>
            </a:r>
            <a:r>
              <a:rPr lang="en-GB" sz="2800" dirty="0" smtClean="0"/>
              <a:t> IP Book)</a:t>
            </a:r>
            <a:endParaRPr lang="en-US" sz="2800" dirty="0"/>
          </a:p>
          <a:p>
            <a:endParaRPr lang="en-US" dirty="0"/>
          </a:p>
          <a:p>
            <a:pPr lvl="0"/>
            <a:endParaRPr lang="en-US" dirty="0"/>
          </a:p>
          <a:p>
            <a:endParaRPr lang="en-US" dirty="0"/>
          </a:p>
          <a:p>
            <a:pPr lvl="0"/>
            <a:endParaRPr lang="en-US" dirty="0"/>
          </a:p>
          <a:p>
            <a:endParaRPr lang="en-US" dirty="0"/>
          </a:p>
          <a:p>
            <a:pPr lvl="0"/>
            <a:endParaRPr lang="en-US" dirty="0"/>
          </a:p>
          <a:p>
            <a:pPr algn="just"/>
            <a:endParaRPr lang="en-US" dirty="0"/>
          </a:p>
        </p:txBody>
      </p:sp>
    </p:spTree>
    <p:extLst>
      <p:ext uri="{BB962C8B-B14F-4D97-AF65-F5344CB8AC3E}">
        <p14:creationId xmlns:p14="http://schemas.microsoft.com/office/powerpoint/2010/main" val="1836407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Criticism to Copyright Protection</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r>
              <a:rPr lang="en-GB" dirty="0"/>
              <a:t>There are contrary arguments which have been raised against the rights granted by copyright to authors or their proprietors, and these include the following</a:t>
            </a:r>
            <a:r>
              <a:rPr lang="en-GB" dirty="0" smtClean="0"/>
              <a:t>:</a:t>
            </a:r>
            <a:endParaRPr lang="en-US" dirty="0"/>
          </a:p>
          <a:p>
            <a:r>
              <a:rPr lang="en-GB" dirty="0"/>
              <a:t>(i)       </a:t>
            </a:r>
            <a:r>
              <a:rPr lang="en-GB" b="1" dirty="0"/>
              <a:t>Copyright restricts access to information which </a:t>
            </a:r>
            <a:endParaRPr lang="en-GB" b="1" dirty="0" smtClean="0"/>
          </a:p>
          <a:p>
            <a:pPr marL="0" indent="0">
              <a:buNone/>
            </a:pPr>
            <a:r>
              <a:rPr lang="en-GB" b="1" dirty="0"/>
              <a:t> </a:t>
            </a:r>
            <a:r>
              <a:rPr lang="en-GB" b="1" dirty="0" smtClean="0"/>
              <a:t>              should</a:t>
            </a:r>
            <a:r>
              <a:rPr lang="en-GB" b="1" dirty="0"/>
              <a:t>, in the public </a:t>
            </a:r>
            <a:r>
              <a:rPr lang="en-GB" b="1" dirty="0" smtClean="0"/>
              <a:t>interest</a:t>
            </a:r>
            <a:r>
              <a:rPr lang="en-GB" b="1" dirty="0"/>
              <a:t>, be freely </a:t>
            </a:r>
            <a:r>
              <a:rPr lang="en-GB" b="1" dirty="0" smtClean="0"/>
              <a:t> </a:t>
            </a:r>
          </a:p>
          <a:p>
            <a:pPr marL="0" indent="0">
              <a:buNone/>
            </a:pPr>
            <a:r>
              <a:rPr lang="en-GB" b="1" dirty="0"/>
              <a:t> </a:t>
            </a:r>
            <a:r>
              <a:rPr lang="en-GB" b="1" dirty="0" smtClean="0"/>
              <a:t>              available.</a:t>
            </a:r>
            <a:endParaRPr lang="en-US" b="1" dirty="0"/>
          </a:p>
          <a:p>
            <a:r>
              <a:rPr lang="en-GB" b="1" dirty="0"/>
              <a:t>(ii)       Copyright royalties represent a tax on </a:t>
            </a:r>
            <a:endParaRPr lang="en-GB" b="1" dirty="0" smtClean="0"/>
          </a:p>
          <a:p>
            <a:pPr marL="0" indent="0">
              <a:buNone/>
            </a:pPr>
            <a:r>
              <a:rPr lang="en-GB" b="1" dirty="0"/>
              <a:t> </a:t>
            </a:r>
            <a:r>
              <a:rPr lang="en-GB" b="1" dirty="0" smtClean="0"/>
              <a:t>               knowledge</a:t>
            </a:r>
            <a:r>
              <a:rPr lang="en-GB" b="1" dirty="0"/>
              <a:t>, and increase the price </a:t>
            </a:r>
            <a:r>
              <a:rPr lang="en-GB" b="1" dirty="0" smtClean="0"/>
              <a:t>of </a:t>
            </a:r>
            <a:r>
              <a:rPr lang="en-GB" b="1" dirty="0"/>
              <a:t>books and </a:t>
            </a:r>
            <a:endParaRPr lang="en-GB" b="1" dirty="0" smtClean="0"/>
          </a:p>
          <a:p>
            <a:pPr marL="0" indent="0">
              <a:buNone/>
            </a:pPr>
            <a:r>
              <a:rPr lang="en-GB" b="1" dirty="0"/>
              <a:t> </a:t>
            </a:r>
            <a:r>
              <a:rPr lang="en-GB" b="1" dirty="0" smtClean="0"/>
              <a:t>               other </a:t>
            </a:r>
            <a:r>
              <a:rPr lang="en-GB" b="1" dirty="0"/>
              <a:t>material essential for the dissemination </a:t>
            </a:r>
            <a:r>
              <a:rPr lang="en-GB" b="1" dirty="0" smtClean="0"/>
              <a:t> </a:t>
            </a:r>
          </a:p>
          <a:p>
            <a:pPr marL="0" indent="0">
              <a:buNone/>
            </a:pPr>
            <a:r>
              <a:rPr lang="en-GB" b="1" dirty="0"/>
              <a:t> </a:t>
            </a:r>
            <a:r>
              <a:rPr lang="en-GB" b="1" dirty="0" smtClean="0"/>
              <a:t>               of culture </a:t>
            </a:r>
            <a:r>
              <a:rPr lang="en-GB" b="1" dirty="0"/>
              <a:t>and </a:t>
            </a:r>
            <a:r>
              <a:rPr lang="en-GB" b="1" dirty="0" smtClean="0"/>
              <a:t>the </a:t>
            </a:r>
            <a:r>
              <a:rPr lang="en-GB" b="1" dirty="0"/>
              <a:t>promotion of education </a:t>
            </a:r>
            <a:endParaRPr lang="en-US" b="1" dirty="0"/>
          </a:p>
        </p:txBody>
      </p:sp>
    </p:spTree>
    <p:extLst>
      <p:ext uri="{BB962C8B-B14F-4D97-AF65-F5344CB8AC3E}">
        <p14:creationId xmlns:p14="http://schemas.microsoft.com/office/powerpoint/2010/main" val="2804281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 to Copyright</a:t>
            </a:r>
          </a:p>
          <a:p>
            <a:r>
              <a:rPr lang="en-US" b="1" dirty="0" smtClean="0"/>
              <a:t>What is Copyright</a:t>
            </a:r>
          </a:p>
          <a:p>
            <a:r>
              <a:rPr lang="en-US" b="1" dirty="0" smtClean="0"/>
              <a:t>History of Copyright</a:t>
            </a:r>
          </a:p>
          <a:p>
            <a:r>
              <a:rPr lang="en-US" b="1" dirty="0" smtClean="0"/>
              <a:t>Rationale of Copyright Protection</a:t>
            </a:r>
          </a:p>
          <a:p>
            <a:r>
              <a:rPr lang="en-US" b="1" dirty="0" smtClean="0"/>
              <a:t>Criticism to Copyright Protection</a:t>
            </a:r>
          </a:p>
          <a:p>
            <a:r>
              <a:rPr lang="en-US" b="1" dirty="0" smtClean="0"/>
              <a:t>Related Rights or </a:t>
            </a:r>
            <a:r>
              <a:rPr lang="en-US" b="1" dirty="0" err="1" smtClean="0"/>
              <a:t>Neighbouring</a:t>
            </a:r>
            <a:r>
              <a:rPr lang="en-US" b="1" dirty="0" smtClean="0"/>
              <a:t> Rights</a:t>
            </a:r>
            <a:endParaRPr lang="en-US" b="1" dirty="0"/>
          </a:p>
        </p:txBody>
      </p:sp>
    </p:spTree>
    <p:extLst>
      <p:ext uri="{BB962C8B-B14F-4D97-AF65-F5344CB8AC3E}">
        <p14:creationId xmlns:p14="http://schemas.microsoft.com/office/powerpoint/2010/main" val="3611593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Criticism to Copyright Protection</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smtClean="0"/>
              <a:t>(</a:t>
            </a:r>
            <a:r>
              <a:rPr lang="en-GB" b="1" dirty="0"/>
              <a:t>iii)      Copyright is a disguised means of ensuring profits to industrial and </a:t>
            </a:r>
            <a:r>
              <a:rPr lang="en-GB" b="1" dirty="0" smtClean="0"/>
              <a:t>commercial </a:t>
            </a:r>
            <a:r>
              <a:rPr lang="en-GB" b="1" dirty="0"/>
              <a:t>enterprises which exploit the work of creative individuals</a:t>
            </a:r>
            <a:r>
              <a:rPr lang="en-GB" b="1" dirty="0" smtClean="0"/>
              <a:t>.</a:t>
            </a:r>
            <a:endParaRPr lang="en-US" b="1" dirty="0"/>
          </a:p>
          <a:p>
            <a:pPr lvl="0" algn="just"/>
            <a:r>
              <a:rPr lang="en-GB" b="1" dirty="0" smtClean="0"/>
              <a:t>(iv) Authors </a:t>
            </a:r>
            <a:r>
              <a:rPr lang="en-GB" b="1" dirty="0"/>
              <a:t>would compose whether or not they are granted copyright. Authors can make a contract with the publisher if he wants remuneration for his work. Many authors are happy to have their works disseminated without payment, and commercial enterprises should not profit from the establishment and maintenance of a right which many creators do not want to exercise.</a:t>
            </a:r>
            <a:endParaRPr lang="en-US" b="1" dirty="0"/>
          </a:p>
          <a:p>
            <a:pPr algn="just"/>
            <a:endParaRPr lang="en-US" dirty="0"/>
          </a:p>
        </p:txBody>
      </p:sp>
    </p:spTree>
    <p:extLst>
      <p:ext uri="{BB962C8B-B14F-4D97-AF65-F5344CB8AC3E}">
        <p14:creationId xmlns:p14="http://schemas.microsoft.com/office/powerpoint/2010/main" val="846865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Criticism to Copyright Protection</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b="1" dirty="0" smtClean="0"/>
              <a:t>(v) Copyright </a:t>
            </a:r>
            <a:r>
              <a:rPr lang="en-GB" b="1" dirty="0"/>
              <a:t>should not last beyond the life of the author. When it does it benefits persons who have not made a lucrative contribution to the production of the work, particularly commercial and industrial entities which have not helped the author in his lifetime and which after his death trade in the rights like any other article in the market place.</a:t>
            </a:r>
            <a:endParaRPr lang="en-US" b="1" dirty="0"/>
          </a:p>
        </p:txBody>
      </p:sp>
    </p:spTree>
    <p:extLst>
      <p:ext uri="{BB962C8B-B14F-4D97-AF65-F5344CB8AC3E}">
        <p14:creationId xmlns:p14="http://schemas.microsoft.com/office/powerpoint/2010/main" val="40099117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Related Rights or </a:t>
            </a:r>
            <a:r>
              <a:rPr lang="en-US" b="1" dirty="0" err="1"/>
              <a:t>Neighbouring</a:t>
            </a:r>
            <a:r>
              <a:rPr lang="en-US" b="1" dirty="0"/>
              <a:t> Rights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Related rights also known as ‘neighbouring rights’ are rights that are granted to persons who present creative works to the public but who are not considered as creators of works in their own right. </a:t>
            </a:r>
            <a:endParaRPr lang="en-GB" b="1" dirty="0" smtClean="0"/>
          </a:p>
          <a:p>
            <a:pPr algn="just"/>
            <a:r>
              <a:rPr lang="en-GB" b="1" dirty="0" smtClean="0"/>
              <a:t>Related </a:t>
            </a:r>
            <a:r>
              <a:rPr lang="en-GB" b="1" dirty="0"/>
              <a:t>rights in certain aspects resemble copyright. </a:t>
            </a:r>
            <a:r>
              <a:rPr lang="en-GB" b="1" dirty="0" smtClean="0"/>
              <a:t>They </a:t>
            </a:r>
            <a:r>
              <a:rPr lang="en-GB" b="1" dirty="0"/>
              <a:t>are derived from the work protected by copyright. </a:t>
            </a:r>
            <a:endParaRPr lang="en-GB" b="1" dirty="0" smtClean="0"/>
          </a:p>
          <a:p>
            <a:pPr algn="just"/>
            <a:r>
              <a:rPr lang="en-GB" dirty="0" smtClean="0"/>
              <a:t>Related </a:t>
            </a:r>
            <a:r>
              <a:rPr lang="en-GB" dirty="0"/>
              <a:t>rights are granted to </a:t>
            </a:r>
            <a:r>
              <a:rPr lang="en-GB" b="1" dirty="0"/>
              <a:t>performers, phonogram and film producers, broadcasting organisations and publishers. </a:t>
            </a:r>
            <a:endParaRPr lang="en-US" b="1" dirty="0"/>
          </a:p>
          <a:p>
            <a:pPr marL="0" indent="0" algn="just">
              <a:buNone/>
            </a:pPr>
            <a:endParaRPr lang="en-US" dirty="0"/>
          </a:p>
        </p:txBody>
      </p:sp>
    </p:spTree>
    <p:extLst>
      <p:ext uri="{BB962C8B-B14F-4D97-AF65-F5344CB8AC3E}">
        <p14:creationId xmlns:p14="http://schemas.microsoft.com/office/powerpoint/2010/main" val="37350440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Related Rights or </a:t>
            </a:r>
            <a:r>
              <a:rPr lang="en-US" b="1" dirty="0" err="1"/>
              <a:t>Neighbouring</a:t>
            </a:r>
            <a:r>
              <a:rPr lang="en-US" b="1" dirty="0"/>
              <a:t> Rights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purpose of related rights is to protect the legal interests of certain persons and legal entities who assist authors or creators to communicate their message and to disseminate or make available their copyright works to the public. </a:t>
            </a:r>
            <a:endParaRPr lang="en-GB" b="1" dirty="0" smtClean="0"/>
          </a:p>
          <a:p>
            <a:pPr algn="just"/>
            <a:r>
              <a:rPr lang="en-GB" dirty="0" smtClean="0"/>
              <a:t>One </a:t>
            </a:r>
            <a:r>
              <a:rPr lang="en-GB" dirty="0"/>
              <a:t>notable example is the </a:t>
            </a:r>
            <a:r>
              <a:rPr lang="en-GB" b="1" dirty="0"/>
              <a:t>singer or musician that performs a composer’s work to the public</a:t>
            </a:r>
            <a:r>
              <a:rPr lang="en-GB" dirty="0"/>
              <a:t>. </a:t>
            </a:r>
            <a:endParaRPr lang="en-GB" dirty="0" smtClean="0"/>
          </a:p>
          <a:p>
            <a:pPr algn="just"/>
            <a:r>
              <a:rPr lang="en-GB" dirty="0" smtClean="0"/>
              <a:t>In </a:t>
            </a:r>
            <a:r>
              <a:rPr lang="en-GB" dirty="0"/>
              <a:t>addition related rights are intended </a:t>
            </a:r>
            <a:r>
              <a:rPr lang="en-GB" b="1" dirty="0"/>
              <a:t>to protect those people or organisations that add substantial creative, technical or organization skill in the process of bring a copyright work to the public.  </a:t>
            </a:r>
            <a:endParaRPr lang="en-US" b="1" dirty="0"/>
          </a:p>
          <a:p>
            <a:pPr marL="0" indent="0" algn="just">
              <a:buNone/>
            </a:pPr>
            <a:endParaRPr lang="en-US" dirty="0"/>
          </a:p>
        </p:txBody>
      </p:sp>
    </p:spTree>
    <p:extLst>
      <p:ext uri="{BB962C8B-B14F-4D97-AF65-F5344CB8AC3E}">
        <p14:creationId xmlns:p14="http://schemas.microsoft.com/office/powerpoint/2010/main" val="26023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Related Rights or </a:t>
            </a:r>
            <a:r>
              <a:rPr lang="en-US" b="1" dirty="0" err="1"/>
              <a:t>Neighbouring</a:t>
            </a:r>
            <a:r>
              <a:rPr lang="en-US" b="1" dirty="0"/>
              <a:t> Rights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Intellectual creations are created in order to be disseminated to as many people as possible. </a:t>
            </a:r>
            <a:endParaRPr lang="en-GB" b="1" dirty="0" smtClean="0"/>
          </a:p>
          <a:p>
            <a:pPr algn="just"/>
            <a:r>
              <a:rPr lang="en-GB" dirty="0" smtClean="0"/>
              <a:t>This </a:t>
            </a:r>
            <a:r>
              <a:rPr lang="en-GB" dirty="0"/>
              <a:t>cannot be done by the </a:t>
            </a:r>
            <a:r>
              <a:rPr lang="en-GB" b="1" dirty="0"/>
              <a:t>author himself, for it requires intermediaries whose professional capability gives to the works of the mind those forms of presentation that are appropriate to make them accessible to a wide public. </a:t>
            </a:r>
            <a:endParaRPr lang="en-GB" b="1" dirty="0" smtClean="0"/>
          </a:p>
          <a:p>
            <a:pPr algn="just"/>
            <a:r>
              <a:rPr lang="en-GB" dirty="0" smtClean="0"/>
              <a:t>For </a:t>
            </a:r>
            <a:r>
              <a:rPr lang="en-GB" dirty="0"/>
              <a:t>instance, a </a:t>
            </a:r>
            <a:r>
              <a:rPr lang="en-GB" b="1" dirty="0"/>
              <a:t>play needs to be presented on the stage, a song needs to be performed by artists, reproduced in the form of records or broadcast by means of radio facilities.</a:t>
            </a:r>
            <a:endParaRPr lang="en-US" b="1" dirty="0"/>
          </a:p>
        </p:txBody>
      </p:sp>
    </p:spTree>
    <p:extLst>
      <p:ext uri="{BB962C8B-B14F-4D97-AF65-F5344CB8AC3E}">
        <p14:creationId xmlns:p14="http://schemas.microsoft.com/office/powerpoint/2010/main" val="10543887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Related Rights or </a:t>
            </a:r>
            <a:r>
              <a:rPr lang="en-US" b="1" dirty="0" err="1"/>
              <a:t>Neighbouring</a:t>
            </a:r>
            <a:r>
              <a:rPr lang="en-US" b="1" dirty="0"/>
              <a:t> Rights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All persons who </a:t>
            </a:r>
            <a:r>
              <a:rPr lang="en-GB" b="1" dirty="0"/>
              <a:t>make use of literary, artistic, musical, or dramatic works in order to make them publicly accessible to others require their own protection against illegal or unauthorised use of their contribution in the process of communicating the work to the public. </a:t>
            </a:r>
            <a:endParaRPr lang="en-GB" b="1" dirty="0" smtClean="0"/>
          </a:p>
          <a:p>
            <a:pPr algn="just"/>
            <a:r>
              <a:rPr lang="en-GB" dirty="0" smtClean="0"/>
              <a:t>This </a:t>
            </a:r>
            <a:r>
              <a:rPr lang="en-GB" dirty="0"/>
              <a:t>protection of related rights has become even more important in the </a:t>
            </a:r>
            <a:r>
              <a:rPr lang="en-GB" b="1" dirty="0"/>
              <a:t>wake of technological developments which make it relatively easy and cheap to copy protected works and distribute it faster on the global scale.</a:t>
            </a:r>
            <a:endParaRPr lang="en-US" b="1" dirty="0"/>
          </a:p>
          <a:p>
            <a:pPr marL="0" indent="0" algn="just">
              <a:buNone/>
            </a:pPr>
            <a:endParaRPr lang="en-US" dirty="0"/>
          </a:p>
        </p:txBody>
      </p:sp>
    </p:spTree>
    <p:extLst>
      <p:ext uri="{BB962C8B-B14F-4D97-AF65-F5344CB8AC3E}">
        <p14:creationId xmlns:p14="http://schemas.microsoft.com/office/powerpoint/2010/main" val="25494550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Related rights are granted </a:t>
            </a:r>
            <a:r>
              <a:rPr lang="en-GB" dirty="0" smtClean="0"/>
              <a:t>to:</a:t>
            </a:r>
          </a:p>
          <a:p>
            <a:pPr algn="just">
              <a:buFont typeface="Wingdings" pitchFamily="2" charset="2"/>
              <a:buChar char="Ø"/>
            </a:pPr>
            <a:r>
              <a:rPr lang="en-GB" b="1" dirty="0" smtClean="0"/>
              <a:t>Performers</a:t>
            </a:r>
          </a:p>
          <a:p>
            <a:pPr algn="just">
              <a:buFont typeface="Wingdings" pitchFamily="2" charset="2"/>
              <a:buChar char="Ø"/>
            </a:pPr>
            <a:r>
              <a:rPr lang="en-GB" b="1" dirty="0" smtClean="0"/>
              <a:t>Phonogram </a:t>
            </a:r>
            <a:r>
              <a:rPr lang="en-GB" b="1" dirty="0"/>
              <a:t>and film </a:t>
            </a:r>
            <a:r>
              <a:rPr lang="en-GB" b="1" dirty="0" smtClean="0"/>
              <a:t>producers</a:t>
            </a:r>
          </a:p>
          <a:p>
            <a:pPr algn="just">
              <a:buFont typeface="Wingdings" pitchFamily="2" charset="2"/>
              <a:buChar char="Ø"/>
            </a:pPr>
            <a:r>
              <a:rPr lang="en-GB" b="1" dirty="0" smtClean="0"/>
              <a:t>Broadcasting </a:t>
            </a:r>
            <a:r>
              <a:rPr lang="en-GB" b="1" dirty="0"/>
              <a:t>organisations and </a:t>
            </a:r>
            <a:endParaRPr lang="en-GB" b="1" dirty="0" smtClean="0"/>
          </a:p>
          <a:p>
            <a:pPr algn="just">
              <a:buFont typeface="Wingdings" pitchFamily="2" charset="2"/>
              <a:buChar char="Ø"/>
            </a:pPr>
            <a:r>
              <a:rPr lang="en-GB" b="1" dirty="0" smtClean="0"/>
              <a:t>Publishers</a:t>
            </a:r>
            <a:r>
              <a:rPr lang="en-GB" b="1" dirty="0"/>
              <a:t>.  </a:t>
            </a:r>
            <a:endParaRPr lang="en-US" b="1" dirty="0"/>
          </a:p>
          <a:p>
            <a:pPr algn="just"/>
            <a:endParaRPr lang="en-US" dirty="0"/>
          </a:p>
        </p:txBody>
      </p:sp>
    </p:spTree>
    <p:extLst>
      <p:ext uri="{BB962C8B-B14F-4D97-AF65-F5344CB8AC3E}">
        <p14:creationId xmlns:p14="http://schemas.microsoft.com/office/powerpoint/2010/main" val="36732879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PERFORMERS’ RIGHTS </a:t>
            </a:r>
            <a:endParaRPr lang="en-US" dirty="0"/>
          </a:p>
          <a:p>
            <a:pPr algn="just"/>
            <a:r>
              <a:rPr lang="en-GB" dirty="0"/>
              <a:t>The </a:t>
            </a:r>
            <a:r>
              <a:rPr lang="en-GB" b="1" dirty="0"/>
              <a:t>performer stands in the middle between the author of the creative work and the person who records the performance or presents it to the public through film or broadcasting. </a:t>
            </a:r>
            <a:endParaRPr lang="en-GB" b="1" dirty="0" smtClean="0"/>
          </a:p>
          <a:p>
            <a:pPr algn="just"/>
            <a:r>
              <a:rPr lang="en-GB" dirty="0" smtClean="0"/>
              <a:t>Though </a:t>
            </a:r>
            <a:r>
              <a:rPr lang="en-GB" dirty="0"/>
              <a:t>the Copyright and Performance Rights Act does not define a performer, </a:t>
            </a:r>
            <a:r>
              <a:rPr lang="en-GB" b="1" dirty="0"/>
              <a:t>performers are considered to be actors, singers, musicians, dancers, and other persons who act, sing, deliver, declaim, or otherwise perform literary or artistic works.</a:t>
            </a:r>
            <a:endParaRPr lang="en-US" b="1" dirty="0"/>
          </a:p>
        </p:txBody>
      </p:sp>
    </p:spTree>
    <p:extLst>
      <p:ext uri="{BB962C8B-B14F-4D97-AF65-F5344CB8AC3E}">
        <p14:creationId xmlns:p14="http://schemas.microsoft.com/office/powerpoint/2010/main" val="1138489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PHONOGRAM PRODUCERS’ RIGHTS</a:t>
            </a:r>
            <a:endParaRPr lang="en-US" b="1" dirty="0"/>
          </a:p>
          <a:p>
            <a:pPr algn="just"/>
            <a:r>
              <a:rPr lang="en-GB" dirty="0"/>
              <a:t>Section 2 of the Copyright and Performance Rights Act </a:t>
            </a:r>
            <a:r>
              <a:rPr lang="en-GB" b="1" dirty="0"/>
              <a:t>defines sound recording as a recording of sounds, from which the sounds may be reproduced; or a recording of the whole or any part of a literary or musical work, from which sounds reproducing the work may be produced, regardless of the medium on which the recording is made or the method by which the sounds are reproduced or produced. </a:t>
            </a:r>
            <a:endParaRPr lang="en-GB" b="1" dirty="0" smtClean="0"/>
          </a:p>
          <a:p>
            <a:pPr algn="just"/>
            <a:r>
              <a:rPr lang="en-GB" dirty="0" smtClean="0"/>
              <a:t>The </a:t>
            </a:r>
            <a:r>
              <a:rPr lang="en-GB" dirty="0"/>
              <a:t>sound recording or phonogram producer is the </a:t>
            </a:r>
            <a:r>
              <a:rPr lang="en-GB" b="1" dirty="0"/>
              <a:t>person who, or the legal entity which, first fixes the sounds of a performance or other sounds.  </a:t>
            </a:r>
            <a:endParaRPr lang="en-US" b="1" dirty="0"/>
          </a:p>
        </p:txBody>
      </p:sp>
    </p:spTree>
    <p:extLst>
      <p:ext uri="{BB962C8B-B14F-4D97-AF65-F5344CB8AC3E}">
        <p14:creationId xmlns:p14="http://schemas.microsoft.com/office/powerpoint/2010/main" val="4018545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BROADCASTERS’ </a:t>
            </a:r>
            <a:r>
              <a:rPr lang="en-GB" b="1" dirty="0" smtClean="0"/>
              <a:t>RIGHT</a:t>
            </a:r>
            <a:endParaRPr lang="en-US" dirty="0"/>
          </a:p>
          <a:p>
            <a:pPr algn="just"/>
            <a:r>
              <a:rPr lang="en-GB" dirty="0"/>
              <a:t>Broadcasting is the transmission by wireless means of public reception of sounds, or of images and sounds. </a:t>
            </a:r>
            <a:endParaRPr lang="en-GB" dirty="0" smtClean="0"/>
          </a:p>
          <a:p>
            <a:pPr algn="just"/>
            <a:r>
              <a:rPr lang="en-GB" b="1" dirty="0" smtClean="0"/>
              <a:t>The </a:t>
            </a:r>
            <a:r>
              <a:rPr lang="en-GB" b="1" dirty="0"/>
              <a:t>copyright and performance Rights Act restricts broadcasting of works and communicating works to the public by means of wires or cables. </a:t>
            </a:r>
            <a:endParaRPr lang="en-GB" b="1" dirty="0" smtClean="0"/>
          </a:p>
          <a:p>
            <a:pPr algn="just"/>
            <a:r>
              <a:rPr lang="en-GB" dirty="0" smtClean="0"/>
              <a:t>When </a:t>
            </a:r>
            <a:r>
              <a:rPr lang="en-GB" dirty="0"/>
              <a:t>a work is broadcast, a wireless signal is emitted into the air which can be received by any person, within the range of the signal, who possesses the equipment, such as a radio or television receiver, necessary to convert the signal into sounds or sounds of and images. </a:t>
            </a:r>
            <a:endParaRPr lang="en-US" dirty="0"/>
          </a:p>
        </p:txBody>
      </p:sp>
    </p:spTree>
    <p:extLst>
      <p:ext uri="{BB962C8B-B14F-4D97-AF65-F5344CB8AC3E}">
        <p14:creationId xmlns:p14="http://schemas.microsoft.com/office/powerpoint/2010/main" val="2862929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Introduction to Copyright</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Like all fields of intellectual property, </a:t>
            </a:r>
            <a:r>
              <a:rPr lang="en-GB" b="1" dirty="0"/>
              <a:t>copyright is concerned with protecting the work of human intellect. </a:t>
            </a:r>
            <a:endParaRPr lang="en-GB" b="1" dirty="0" smtClean="0"/>
          </a:p>
          <a:p>
            <a:pPr algn="just"/>
            <a:r>
              <a:rPr lang="en-GB" b="1" dirty="0" smtClean="0"/>
              <a:t>The </a:t>
            </a:r>
            <a:r>
              <a:rPr lang="en-GB" b="1" dirty="0"/>
              <a:t>domain of copyright is concerned with the protection of </a:t>
            </a:r>
            <a:r>
              <a:rPr lang="en-GB" b="1" u="sng" dirty="0"/>
              <a:t>literary, musical, dramatic and artistic</a:t>
            </a:r>
            <a:r>
              <a:rPr lang="en-GB" b="1" dirty="0"/>
              <a:t> works. </a:t>
            </a:r>
            <a:endParaRPr lang="en-GB" b="1" dirty="0" smtClean="0"/>
          </a:p>
          <a:p>
            <a:pPr algn="just"/>
            <a:r>
              <a:rPr lang="en-GB" dirty="0" smtClean="0"/>
              <a:t>These </a:t>
            </a:r>
            <a:r>
              <a:rPr lang="en-GB" dirty="0"/>
              <a:t>include </a:t>
            </a:r>
            <a:r>
              <a:rPr lang="en-GB" b="1" dirty="0"/>
              <a:t>books, writings, music, works of fine arts, such as paintings and sculptures and technology based works such as computer programmes. </a:t>
            </a:r>
            <a:endParaRPr lang="en-US" b="1" dirty="0"/>
          </a:p>
          <a:p>
            <a:endParaRPr lang="en-US" dirty="0"/>
          </a:p>
        </p:txBody>
      </p:sp>
    </p:spTree>
    <p:extLst>
      <p:ext uri="{BB962C8B-B14F-4D97-AF65-F5344CB8AC3E}">
        <p14:creationId xmlns:p14="http://schemas.microsoft.com/office/powerpoint/2010/main" val="4266087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FILM PRODUCERS’ </a:t>
            </a:r>
            <a:r>
              <a:rPr lang="en-GB" b="1" dirty="0" smtClean="0"/>
              <a:t>RIGHTS</a:t>
            </a:r>
            <a:endParaRPr lang="en-US" dirty="0"/>
          </a:p>
          <a:p>
            <a:pPr algn="just"/>
            <a:r>
              <a:rPr lang="en-GB" dirty="0"/>
              <a:t>The Copyright and Performance Rights Act provides for the </a:t>
            </a:r>
            <a:r>
              <a:rPr lang="en-GB" b="1" dirty="0"/>
              <a:t>protection of film producers. A film, also known as a “motion picture”, “cinematographic work” or an “</a:t>
            </a:r>
            <a:r>
              <a:rPr lang="en-GB" b="1" dirty="0" err="1"/>
              <a:t>audiovisual</a:t>
            </a:r>
            <a:r>
              <a:rPr lang="en-GB" b="1" dirty="0"/>
              <a:t> work” is a visual recording, giving to the viewers an impression of motion. </a:t>
            </a:r>
            <a:endParaRPr lang="en-GB" b="1" dirty="0" smtClean="0"/>
          </a:p>
          <a:p>
            <a:pPr algn="just"/>
            <a:r>
              <a:rPr lang="en-GB" dirty="0" smtClean="0"/>
              <a:t>Section </a:t>
            </a:r>
            <a:r>
              <a:rPr lang="en-GB" dirty="0"/>
              <a:t>2 of the Copyright and Performance Rights Act defines </a:t>
            </a:r>
            <a:r>
              <a:rPr lang="en-GB" b="1" dirty="0" smtClean="0"/>
              <a:t>film as </a:t>
            </a:r>
            <a:r>
              <a:rPr lang="en-GB" b="1" dirty="0"/>
              <a:t>the aggregate of a series of related visual images, together with accompanying sounds, if any, which is capable of being shown as a moving picture by means of a mechanical, electronic or other device and irrespective of the nature of the material support on which the visual images and sounds are carried, but does not include broadcast.</a:t>
            </a:r>
            <a:r>
              <a:rPr lang="en-US" b="1" dirty="0"/>
              <a:t> </a:t>
            </a:r>
          </a:p>
          <a:p>
            <a:pPr algn="just"/>
            <a:endParaRPr lang="en-US" dirty="0"/>
          </a:p>
        </p:txBody>
      </p:sp>
    </p:spTree>
    <p:extLst>
      <p:ext uri="{BB962C8B-B14F-4D97-AF65-F5344CB8AC3E}">
        <p14:creationId xmlns:p14="http://schemas.microsoft.com/office/powerpoint/2010/main" val="30522711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b="1" dirty="0"/>
              <a:t>PUBLISHER’S RIGHTS</a:t>
            </a:r>
            <a:endParaRPr lang="en-US" b="1" dirty="0"/>
          </a:p>
          <a:p>
            <a:pPr algn="just"/>
            <a:r>
              <a:rPr lang="en-US" dirty="0" smtClean="0"/>
              <a:t>The publisher enjoys the following rights:</a:t>
            </a:r>
          </a:p>
          <a:p>
            <a:pPr algn="just"/>
            <a:r>
              <a:rPr lang="en-US" b="1" dirty="0" smtClean="0"/>
              <a:t>(a) Author’s right: </a:t>
            </a:r>
            <a:r>
              <a:rPr lang="en-GB" b="1" dirty="0"/>
              <a:t>Where the publisher has made creative contribution to a publication, of such a level that the contribution itself constitutes a creative work protected by copyright or author’s right.</a:t>
            </a:r>
            <a:endParaRPr lang="en-US" b="1" dirty="0"/>
          </a:p>
        </p:txBody>
      </p:sp>
    </p:spTree>
    <p:extLst>
      <p:ext uri="{BB962C8B-B14F-4D97-AF65-F5344CB8AC3E}">
        <p14:creationId xmlns:p14="http://schemas.microsoft.com/office/powerpoint/2010/main" val="3553486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TYPES OF RELATED RIGHTS</a:t>
            </a:r>
            <a:r>
              <a:rPr lang="en-US" b="1"/>
              <a:t/>
            </a:r>
            <a:br>
              <a:rPr lang="en-US" b="1"/>
            </a:br>
            <a:endParaRPr lang="en-US"/>
          </a:p>
        </p:txBody>
      </p:sp>
      <p:sp>
        <p:nvSpPr>
          <p:cNvPr id="3" name="Content Placeholder 2"/>
          <p:cNvSpPr>
            <a:spLocks noGrp="1"/>
          </p:cNvSpPr>
          <p:nvPr>
            <p:ph idx="1"/>
          </p:nvPr>
        </p:nvSpPr>
        <p:spPr/>
        <p:txBody>
          <a:bodyPr/>
          <a:lstStyle/>
          <a:p>
            <a:pPr algn="just"/>
            <a:r>
              <a:rPr lang="en-GB" b="1" dirty="0"/>
              <a:t>(b)      Publisher’s </a:t>
            </a:r>
            <a:r>
              <a:rPr lang="en-GB" b="1" dirty="0" smtClean="0"/>
              <a:t>Right: The </a:t>
            </a:r>
            <a:r>
              <a:rPr lang="en-GB" b="1" dirty="0"/>
              <a:t>Copyright and Performance Rights provides for the protection of typographical arrangements of </a:t>
            </a:r>
            <a:r>
              <a:rPr lang="en-GB" b="1" dirty="0" smtClean="0"/>
              <a:t>published </a:t>
            </a:r>
            <a:r>
              <a:rPr lang="en-GB" b="1" dirty="0"/>
              <a:t>editions of a literary work</a:t>
            </a:r>
            <a:r>
              <a:rPr lang="en-GB" b="1" dirty="0" smtClean="0"/>
              <a:t>.</a:t>
            </a:r>
          </a:p>
          <a:p>
            <a:r>
              <a:rPr lang="en-GB" b="1" dirty="0"/>
              <a:t>(c)      Publishing </a:t>
            </a:r>
            <a:r>
              <a:rPr lang="en-GB" b="1" dirty="0" smtClean="0"/>
              <a:t>Right: Publishing </a:t>
            </a:r>
            <a:r>
              <a:rPr lang="en-GB" b="1" dirty="0"/>
              <a:t>right is a right acquired by a publisher from the author to publish the work. </a:t>
            </a:r>
            <a:endParaRPr lang="en-US" b="1" dirty="0"/>
          </a:p>
        </p:txBody>
      </p:sp>
    </p:spTree>
    <p:extLst>
      <p:ext uri="{BB962C8B-B14F-4D97-AF65-F5344CB8AC3E}">
        <p14:creationId xmlns:p14="http://schemas.microsoft.com/office/powerpoint/2010/main" val="2586234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2788642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Copyright is a right granted for the protection of literary, dramatic, musical and artistic works and other works resulting from the author’s own intellectual creation. </a:t>
            </a:r>
            <a:endParaRPr lang="en-GB" b="1" dirty="0" smtClean="0"/>
          </a:p>
          <a:p>
            <a:pPr algn="just"/>
            <a:r>
              <a:rPr lang="en-GB" dirty="0" smtClean="0"/>
              <a:t>The </a:t>
            </a:r>
            <a:r>
              <a:rPr lang="en-GB" dirty="0"/>
              <a:t>Copyright and Performances Rights Act defines copyright </a:t>
            </a:r>
            <a:r>
              <a:rPr lang="en-GB" b="1" dirty="0"/>
              <a:t>as a property right which subsists in original literary, musical, dramatic, artistic works and computer programs; compilations; </a:t>
            </a:r>
            <a:r>
              <a:rPr lang="en-GB" b="1" dirty="0" err="1"/>
              <a:t>audiovisual</a:t>
            </a:r>
            <a:r>
              <a:rPr lang="en-GB" b="1" dirty="0"/>
              <a:t> works; sound recordings; broadcasts; cable program; and typographical arrangements of published editions of literary works. </a:t>
            </a:r>
            <a:endParaRPr lang="en-GB" b="1" dirty="0" smtClean="0"/>
          </a:p>
          <a:p>
            <a:pPr algn="just"/>
            <a:r>
              <a:rPr lang="en-GB" dirty="0" smtClean="0"/>
              <a:t>The </a:t>
            </a:r>
            <a:r>
              <a:rPr lang="en-GB" dirty="0"/>
              <a:t>owner of the copyright subsisting in a work has the </a:t>
            </a:r>
            <a:r>
              <a:rPr lang="en-GB" b="1" dirty="0"/>
              <a:t>exclusive rights to do certain acts in relation to the work, such as making a copy, broadcasting or selling copies to the public.</a:t>
            </a:r>
            <a:endParaRPr lang="en-US" b="1" dirty="0"/>
          </a:p>
          <a:p>
            <a:pPr algn="just"/>
            <a:endParaRPr lang="en-US" dirty="0"/>
          </a:p>
          <a:p>
            <a:pPr algn="just"/>
            <a:endParaRPr lang="en-US" dirty="0"/>
          </a:p>
        </p:txBody>
      </p:sp>
    </p:spTree>
    <p:extLst>
      <p:ext uri="{BB962C8B-B14F-4D97-AF65-F5344CB8AC3E}">
        <p14:creationId xmlns:p14="http://schemas.microsoft.com/office/powerpoint/2010/main" val="2582908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Similarly, the owner of the copyright work can control the exploitation of the work, for instance, by making or selling copies to the public or by giving permission to another person to do this in return for a payment. </a:t>
            </a:r>
            <a:endParaRPr lang="en-GB" b="1" dirty="0" smtClean="0"/>
          </a:p>
          <a:p>
            <a:pPr algn="just"/>
            <a:r>
              <a:rPr lang="en-GB" dirty="0" smtClean="0"/>
              <a:t>For </a:t>
            </a:r>
            <a:r>
              <a:rPr lang="en-GB" dirty="0"/>
              <a:t>example, the owner of the copyright in a work of literature may </a:t>
            </a:r>
            <a:r>
              <a:rPr lang="en-GB" b="1" dirty="0"/>
              <a:t>permit a publishing company to print and sell copies of the work in book form in return for royalty payments, usually an agreed percentage of the price the publisher obtains for the books.</a:t>
            </a:r>
            <a:endParaRPr lang="en-US" b="1" dirty="0"/>
          </a:p>
          <a:p>
            <a:pPr algn="just"/>
            <a:endParaRPr lang="en-US" dirty="0"/>
          </a:p>
        </p:txBody>
      </p:sp>
    </p:spTree>
    <p:extLst>
      <p:ext uri="{BB962C8B-B14F-4D97-AF65-F5344CB8AC3E}">
        <p14:creationId xmlns:p14="http://schemas.microsoft.com/office/powerpoint/2010/main" val="784349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Copyright law does not give rise to monopolies and it is permissible for any person to produce a work that is similar to a pre-existing work as long as the later work is not taken from the first. </a:t>
            </a:r>
            <a:endParaRPr lang="en-GB" b="1" dirty="0" smtClean="0"/>
          </a:p>
          <a:p>
            <a:pPr algn="just"/>
            <a:r>
              <a:rPr lang="en-GB" dirty="0" smtClean="0"/>
              <a:t>It </a:t>
            </a:r>
            <a:r>
              <a:rPr lang="en-GB" dirty="0"/>
              <a:t>is possible that two persons independently can produce identical works and each will be considered to be the author of his work for copyright purposes.</a:t>
            </a:r>
            <a:endParaRPr lang="en-US" dirty="0"/>
          </a:p>
        </p:txBody>
      </p:sp>
    </p:spTree>
    <p:extLst>
      <p:ext uri="{BB962C8B-B14F-4D97-AF65-F5344CB8AC3E}">
        <p14:creationId xmlns:p14="http://schemas.microsoft.com/office/powerpoint/2010/main" val="1112771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Another important feature of copyright law is it does not protect ideas, it merely protects the expression of an idea. </a:t>
            </a:r>
            <a:endParaRPr lang="en-GB" b="1" dirty="0" smtClean="0"/>
          </a:p>
          <a:p>
            <a:pPr algn="just"/>
            <a:r>
              <a:rPr lang="en-GB" dirty="0" smtClean="0"/>
              <a:t>For </a:t>
            </a:r>
            <a:r>
              <a:rPr lang="en-GB" dirty="0"/>
              <a:t>example, </a:t>
            </a:r>
            <a:r>
              <a:rPr lang="en-GB" dirty="0" err="1" smtClean="0"/>
              <a:t>Mr.</a:t>
            </a:r>
            <a:r>
              <a:rPr lang="en-GB" dirty="0" smtClean="0"/>
              <a:t> </a:t>
            </a:r>
            <a:r>
              <a:rPr lang="en-GB" dirty="0" err="1" smtClean="0"/>
              <a:t>Kanja</a:t>
            </a:r>
            <a:r>
              <a:rPr lang="en-GB" dirty="0" smtClean="0"/>
              <a:t> </a:t>
            </a:r>
            <a:r>
              <a:rPr lang="en-GB" dirty="0"/>
              <a:t>does not have a monopoly </a:t>
            </a:r>
            <a:r>
              <a:rPr lang="en-GB" dirty="0" smtClean="0"/>
              <a:t>on IP </a:t>
            </a:r>
            <a:r>
              <a:rPr lang="en-GB" dirty="0" smtClean="0"/>
              <a:t>Law text </a:t>
            </a:r>
            <a:r>
              <a:rPr lang="en-GB" dirty="0" smtClean="0"/>
              <a:t>books. </a:t>
            </a:r>
            <a:r>
              <a:rPr lang="en-GB" dirty="0"/>
              <a:t>Anyone else is free to write a </a:t>
            </a:r>
            <a:r>
              <a:rPr lang="en-GB" dirty="0" smtClean="0"/>
              <a:t>book on IP Law since </a:t>
            </a:r>
            <a:r>
              <a:rPr lang="en-GB" dirty="0"/>
              <a:t>the concept of a </a:t>
            </a:r>
            <a:r>
              <a:rPr lang="en-GB" dirty="0" smtClean="0"/>
              <a:t>IP Law </a:t>
            </a:r>
            <a:r>
              <a:rPr lang="en-GB" dirty="0" smtClean="0"/>
              <a:t>is </a:t>
            </a:r>
            <a:r>
              <a:rPr lang="en-GB" dirty="0"/>
              <a:t>an idea and not protected by copyright. </a:t>
            </a:r>
            <a:endParaRPr lang="en-GB" dirty="0" smtClean="0"/>
          </a:p>
          <a:p>
            <a:pPr algn="just"/>
            <a:r>
              <a:rPr lang="en-GB" dirty="0" smtClean="0"/>
              <a:t>However</a:t>
            </a:r>
            <a:r>
              <a:rPr lang="en-GB" dirty="0"/>
              <a:t>, writing a </a:t>
            </a:r>
            <a:r>
              <a:rPr lang="en-GB" dirty="0" smtClean="0"/>
              <a:t>IP Law text book by </a:t>
            </a:r>
            <a:r>
              <a:rPr lang="en-GB" dirty="0"/>
              <a:t>taking parts of </a:t>
            </a:r>
            <a:r>
              <a:rPr lang="en-GB" dirty="0" err="1" smtClean="0"/>
              <a:t>Mr.</a:t>
            </a:r>
            <a:r>
              <a:rPr lang="en-GB" dirty="0" smtClean="0"/>
              <a:t> </a:t>
            </a:r>
            <a:r>
              <a:rPr lang="en-GB" dirty="0" err="1" smtClean="0"/>
              <a:t>Kanja’s</a:t>
            </a:r>
            <a:r>
              <a:rPr lang="en-GB" dirty="0" smtClean="0"/>
              <a:t> IP Law text book infringes </a:t>
            </a:r>
            <a:r>
              <a:rPr lang="en-GB" dirty="0"/>
              <a:t>copyright, because the actual </a:t>
            </a:r>
            <a:r>
              <a:rPr lang="en-GB" dirty="0" smtClean="0"/>
              <a:t>IP Law text book of </a:t>
            </a:r>
            <a:r>
              <a:rPr lang="en-GB" dirty="0" err="1" smtClean="0"/>
              <a:t>Mr.</a:t>
            </a:r>
            <a:r>
              <a:rPr lang="en-GB" dirty="0" smtClean="0"/>
              <a:t> </a:t>
            </a:r>
            <a:r>
              <a:rPr lang="en-GB" dirty="0" err="1" smtClean="0"/>
              <a:t>Kanja</a:t>
            </a:r>
            <a:r>
              <a:rPr lang="en-GB" dirty="0" smtClean="0"/>
              <a:t> </a:t>
            </a:r>
            <a:r>
              <a:rPr lang="en-GB" dirty="0"/>
              <a:t>is the expression of the idea.   </a:t>
            </a:r>
            <a:endParaRPr lang="en-US" dirty="0"/>
          </a:p>
          <a:p>
            <a:pPr marL="0" indent="0">
              <a:buNone/>
            </a:pPr>
            <a:endParaRPr lang="en-US" dirty="0"/>
          </a:p>
          <a:p>
            <a:pPr algn="just"/>
            <a:endParaRPr lang="en-US" dirty="0"/>
          </a:p>
        </p:txBody>
      </p:sp>
    </p:spTree>
    <p:extLst>
      <p:ext uri="{BB962C8B-B14F-4D97-AF65-F5344CB8AC3E}">
        <p14:creationId xmlns:p14="http://schemas.microsoft.com/office/powerpoint/2010/main" val="2079960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Copyright does not continue indefinitely</a:t>
            </a:r>
            <a:r>
              <a:rPr lang="en-GB" dirty="0"/>
              <a:t>. The law provides for copyright protection for a period of time, a </a:t>
            </a:r>
            <a:r>
              <a:rPr lang="en-GB" b="1" dirty="0"/>
              <a:t>duration during which the rights of the copyright owner exist</a:t>
            </a:r>
            <a:r>
              <a:rPr lang="en-GB" dirty="0"/>
              <a:t>. </a:t>
            </a:r>
            <a:endParaRPr lang="en-GB" dirty="0" smtClean="0"/>
          </a:p>
          <a:p>
            <a:pPr algn="just"/>
            <a:r>
              <a:rPr lang="en-GB" dirty="0" smtClean="0"/>
              <a:t>The </a:t>
            </a:r>
            <a:r>
              <a:rPr lang="en-GB" dirty="0"/>
              <a:t>period or duration of copyright begins from the </a:t>
            </a:r>
            <a:r>
              <a:rPr lang="en-GB" b="1" dirty="0"/>
              <a:t>moment when the work has been created or in some jurisdiction when it is expressed in a tangible form. </a:t>
            </a:r>
            <a:endParaRPr lang="en-GB" b="1" dirty="0" smtClean="0"/>
          </a:p>
          <a:p>
            <a:pPr algn="just"/>
            <a:r>
              <a:rPr lang="en-GB" dirty="0" smtClean="0"/>
              <a:t>For </a:t>
            </a:r>
            <a:r>
              <a:rPr lang="en-GB" dirty="0"/>
              <a:t>example, the duration of copyright in a literary and artistic </a:t>
            </a:r>
            <a:r>
              <a:rPr lang="en-GB" b="1" dirty="0"/>
              <a:t>work is life of the author plus 50 years after his death. </a:t>
            </a:r>
            <a:endParaRPr lang="en-GB" b="1" dirty="0" smtClean="0"/>
          </a:p>
          <a:p>
            <a:pPr algn="just"/>
            <a:r>
              <a:rPr lang="en-GB" b="1" dirty="0" smtClean="0"/>
              <a:t>The </a:t>
            </a:r>
            <a:r>
              <a:rPr lang="en-GB" b="1" dirty="0"/>
              <a:t>period of copyright duration continues for a period of time after the death of the author in order to enable the author’s successors to benefit economically from the exploitation of the work after the author’s death.</a:t>
            </a:r>
            <a:endParaRPr lang="en-US" b="1" dirty="0"/>
          </a:p>
          <a:p>
            <a:pPr algn="just"/>
            <a:endParaRPr lang="en-US" dirty="0"/>
          </a:p>
        </p:txBody>
      </p:sp>
    </p:spTree>
    <p:extLst>
      <p:ext uri="{BB962C8B-B14F-4D97-AF65-F5344CB8AC3E}">
        <p14:creationId xmlns:p14="http://schemas.microsoft.com/office/powerpoint/2010/main" val="409426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What is Copyright?</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Ownership of the copyright in a work will often remain with the author of the work, the author being the person who created it or made the arrangements necessary for its creation, depending on the nature of the work. </a:t>
            </a:r>
            <a:endParaRPr lang="en-GB" b="1" dirty="0" smtClean="0"/>
          </a:p>
          <a:p>
            <a:pPr algn="just"/>
            <a:r>
              <a:rPr lang="en-GB" dirty="0" smtClean="0"/>
              <a:t>However</a:t>
            </a:r>
            <a:r>
              <a:rPr lang="en-GB" dirty="0"/>
              <a:t>, if a copyright work is </a:t>
            </a:r>
            <a:r>
              <a:rPr lang="en-GB" b="1" dirty="0"/>
              <a:t>created by an employee in the course of employment, his employer will own the copyright. </a:t>
            </a:r>
            <a:endParaRPr lang="en-GB" b="1" dirty="0" smtClean="0"/>
          </a:p>
          <a:p>
            <a:pPr algn="just"/>
            <a:r>
              <a:rPr lang="en-GB" dirty="0" smtClean="0"/>
              <a:t>In </a:t>
            </a:r>
            <a:r>
              <a:rPr lang="en-GB" dirty="0"/>
              <a:t>addition, copyright, like most other forms of property right can be dealt with, </a:t>
            </a:r>
            <a:r>
              <a:rPr lang="en-GB" b="1" dirty="0"/>
              <a:t>it can be assigned, it may pass under a will or intestacy or operation of the law and licences may be granted in respect of it.    </a:t>
            </a:r>
            <a:endParaRPr lang="en-US" b="1" dirty="0"/>
          </a:p>
          <a:p>
            <a:endParaRPr lang="en-US" dirty="0"/>
          </a:p>
        </p:txBody>
      </p:sp>
    </p:spTree>
    <p:extLst>
      <p:ext uri="{BB962C8B-B14F-4D97-AF65-F5344CB8AC3E}">
        <p14:creationId xmlns:p14="http://schemas.microsoft.com/office/powerpoint/2010/main" val="20033410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TotalTime>
  <Words>2658</Words>
  <Application>Microsoft Office PowerPoint</Application>
  <PresentationFormat>On-screen Show (4:3)</PresentationFormat>
  <Paragraphs>146</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UNIVERSITY OF LUSAKA SCHOOL OF LAW</vt:lpstr>
      <vt:lpstr>Structure of Presentation</vt:lpstr>
      <vt:lpstr> Introduction to Copyright </vt:lpstr>
      <vt:lpstr>What is Copyright? </vt:lpstr>
      <vt:lpstr>What is Copyright? </vt:lpstr>
      <vt:lpstr>What is Copyright? </vt:lpstr>
      <vt:lpstr>What is Copyright? </vt:lpstr>
      <vt:lpstr>What is Copyright? </vt:lpstr>
      <vt:lpstr>What is Copyright? </vt:lpstr>
      <vt:lpstr>What is Copyright? </vt:lpstr>
      <vt:lpstr>History of Copyright</vt:lpstr>
      <vt:lpstr>History of Copyright</vt:lpstr>
      <vt:lpstr>History of Copyright</vt:lpstr>
      <vt:lpstr>History of Copyright</vt:lpstr>
      <vt:lpstr>History of Copyright</vt:lpstr>
      <vt:lpstr>History of Copyright</vt:lpstr>
      <vt:lpstr>History of Copyright</vt:lpstr>
      <vt:lpstr>Rationale of Copyright Protection </vt:lpstr>
      <vt:lpstr>Criticism to Copyright Protection </vt:lpstr>
      <vt:lpstr>Criticism to Copyright Protection </vt:lpstr>
      <vt:lpstr>Criticism to Copyright Protection </vt:lpstr>
      <vt:lpstr>Related Rights or Neighbouring Rights</vt:lpstr>
      <vt:lpstr>Related Rights or Neighbouring Rights</vt:lpstr>
      <vt:lpstr>Related Rights or Neighbouring Rights</vt:lpstr>
      <vt:lpstr>Related Rights or Neighbouring Rights</vt:lpstr>
      <vt:lpstr>TYPES OF RELATED RIGHTS </vt:lpstr>
      <vt:lpstr>TYPES OF RELATED RIGHTS </vt:lpstr>
      <vt:lpstr>TYPES OF RELATED RIGHTS </vt:lpstr>
      <vt:lpstr>TYPES OF RELATED RIGHTS </vt:lpstr>
      <vt:lpstr>TYPES OF RELATED RIGHTS </vt:lpstr>
      <vt:lpstr>TYPES OF RELATED RIGHTS </vt:lpstr>
      <vt:lpstr>TYPES OF RELATED RIGHTS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14</cp:revision>
  <dcterms:created xsi:type="dcterms:W3CDTF">2014-02-03T14:06:25Z</dcterms:created>
  <dcterms:modified xsi:type="dcterms:W3CDTF">2014-02-06T12:05:16Z</dcterms:modified>
</cp:coreProperties>
</file>